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6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450" autoAdjust="0"/>
  </p:normalViewPr>
  <p:slideViewPr>
    <p:cSldViewPr>
      <p:cViewPr>
        <p:scale>
          <a:sx n="100" d="100"/>
          <a:sy n="100" d="100"/>
        </p:scale>
        <p:origin x="-1992" y="-4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C101-746B-480B-B637-E897E04EC711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33AAC-EE89-47F6-BBBA-C80AE0E4F6B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412198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IE" smtClean="0"/>
              <a:t>Interim Policy for Promotion to Senior Technical Officer Process Map</a:t>
            </a:r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272171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589240"/>
            <a:ext cx="885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5589240"/>
            <a:ext cx="885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517232"/>
            <a:ext cx="885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5589240"/>
            <a:ext cx="8858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7E34-3321-475A-861D-5D9118788D5E}" type="datetimeFigureOut">
              <a:rPr lang="en-IE" smtClean="0"/>
              <a:pPr/>
              <a:t>04/01/2017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C8D25-4D0F-48D8-943A-4F85567B0736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lowchart: Process 20"/>
          <p:cNvSpPr/>
          <p:nvPr/>
        </p:nvSpPr>
        <p:spPr>
          <a:xfrm>
            <a:off x="2555776" y="260648"/>
            <a:ext cx="3888432" cy="792088"/>
          </a:xfrm>
          <a:prstGeom prst="flowChartProcess">
            <a:avLst/>
          </a:prstGeom>
          <a:solidFill>
            <a:srgbClr val="00B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tx1"/>
                </a:solidFill>
              </a:rPr>
              <a:t>Intention to apply for promotion is discussed with HOS</a:t>
            </a:r>
          </a:p>
        </p:txBody>
      </p:sp>
      <p:sp>
        <p:nvSpPr>
          <p:cNvPr id="49" name="Flowchart: Process 48"/>
          <p:cNvSpPr/>
          <p:nvPr/>
        </p:nvSpPr>
        <p:spPr>
          <a:xfrm>
            <a:off x="7236296" y="620688"/>
            <a:ext cx="1751692" cy="1008112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Candidate and Head of School identify areas for development and put a development plan in place</a:t>
            </a:r>
            <a:endParaRPr lang="en-IE" sz="1100" dirty="0">
              <a:solidFill>
                <a:schemeClr val="bg1"/>
              </a:solidFill>
            </a:endParaRPr>
          </a:p>
        </p:txBody>
      </p:sp>
      <p:sp>
        <p:nvSpPr>
          <p:cNvPr id="79" name="Flowchart: Process 78"/>
          <p:cNvSpPr/>
          <p:nvPr/>
        </p:nvSpPr>
        <p:spPr>
          <a:xfrm>
            <a:off x="323528" y="692696"/>
            <a:ext cx="1893279" cy="318541"/>
          </a:xfrm>
          <a:prstGeom prst="flowChartProcess">
            <a:avLst/>
          </a:prstGeom>
          <a:solidFill>
            <a:srgbClr val="FFFFCC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dirty="0" smtClean="0">
                <a:solidFill>
                  <a:schemeClr val="tx1"/>
                </a:solidFill>
              </a:rPr>
              <a:t>1: Pre Application</a:t>
            </a:r>
          </a:p>
        </p:txBody>
      </p:sp>
      <p:sp>
        <p:nvSpPr>
          <p:cNvPr id="82" name="Flowchart: Process 81"/>
          <p:cNvSpPr/>
          <p:nvPr/>
        </p:nvSpPr>
        <p:spPr>
          <a:xfrm>
            <a:off x="395536" y="3212976"/>
            <a:ext cx="1872208" cy="720080"/>
          </a:xfrm>
          <a:prstGeom prst="flowChartProcess">
            <a:avLst/>
          </a:prstGeom>
          <a:solidFill>
            <a:srgbClr val="FFFFCC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dirty="0" smtClean="0">
                <a:solidFill>
                  <a:schemeClr val="tx1"/>
                </a:solidFill>
              </a:rPr>
              <a:t>2: Application Process</a:t>
            </a:r>
          </a:p>
        </p:txBody>
      </p:sp>
      <p:cxnSp>
        <p:nvCxnSpPr>
          <p:cNvPr id="95" name="Straight Connector 94"/>
          <p:cNvCxnSpPr/>
          <p:nvPr/>
        </p:nvCxnSpPr>
        <p:spPr>
          <a:xfrm flipV="1">
            <a:off x="179512" y="1484784"/>
            <a:ext cx="7033284" cy="31360"/>
          </a:xfrm>
          <a:prstGeom prst="line">
            <a:avLst/>
          </a:prstGeom>
          <a:ln w="952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Flowchart: Process 150"/>
          <p:cNvSpPr/>
          <p:nvPr/>
        </p:nvSpPr>
        <p:spPr>
          <a:xfrm>
            <a:off x="2627784" y="2636912"/>
            <a:ext cx="3816424" cy="720080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Head of School reviews Candidate’s application and provides commentary and names of potential External Assessors and forwards to College Principal for review</a:t>
            </a:r>
            <a:endParaRPr lang="en-IE" sz="1100" dirty="0">
              <a:solidFill>
                <a:schemeClr val="bg1"/>
              </a:solidFill>
            </a:endParaRPr>
          </a:p>
        </p:txBody>
      </p:sp>
      <p:cxnSp>
        <p:nvCxnSpPr>
          <p:cNvPr id="157" name="Straight Arrow Connector 156"/>
          <p:cNvCxnSpPr/>
          <p:nvPr/>
        </p:nvCxnSpPr>
        <p:spPr>
          <a:xfrm>
            <a:off x="4572000" y="1052736"/>
            <a:ext cx="0" cy="504056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Process 38"/>
          <p:cNvSpPr/>
          <p:nvPr/>
        </p:nvSpPr>
        <p:spPr>
          <a:xfrm>
            <a:off x="2627784" y="1556792"/>
            <a:ext cx="3816424" cy="648072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Candidate applies for promotion via the </a:t>
            </a:r>
            <a:r>
              <a:rPr lang="en-IE" sz="1100" dirty="0" err="1" smtClean="0">
                <a:solidFill>
                  <a:schemeClr val="bg1"/>
                </a:solidFill>
              </a:rPr>
              <a:t>Infohub</a:t>
            </a:r>
            <a:r>
              <a:rPr lang="en-IE" sz="1100" dirty="0" smtClean="0">
                <a:solidFill>
                  <a:schemeClr val="bg1"/>
                </a:solidFill>
              </a:rPr>
              <a:t> Online Promotions System and forwards to Head of School for review</a:t>
            </a:r>
            <a:endParaRPr lang="en-IE" sz="1100" dirty="0">
              <a:solidFill>
                <a:schemeClr val="bg1"/>
              </a:solidFill>
            </a:endParaRPr>
          </a:p>
        </p:txBody>
      </p:sp>
      <p:sp>
        <p:nvSpPr>
          <p:cNvPr id="48" name="Flowchart: Process 47"/>
          <p:cNvSpPr/>
          <p:nvPr/>
        </p:nvSpPr>
        <p:spPr>
          <a:xfrm>
            <a:off x="2627784" y="3789040"/>
            <a:ext cx="3816424" cy="792088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College Principal reviews the Candidate’s application, Head of School commentary and list of External Assessors and provides further commentary and additional External Assessors (if applicable) and returns to Candidate</a:t>
            </a:r>
            <a:endParaRPr lang="en-IE" sz="1100" dirty="0">
              <a:solidFill>
                <a:schemeClr val="bg1"/>
              </a:solidFill>
            </a:endParaRPr>
          </a:p>
        </p:txBody>
      </p:sp>
      <p:sp>
        <p:nvSpPr>
          <p:cNvPr id="85" name="Flowchart: Process 84"/>
          <p:cNvSpPr/>
          <p:nvPr/>
        </p:nvSpPr>
        <p:spPr>
          <a:xfrm>
            <a:off x="2627785" y="5013176"/>
            <a:ext cx="3816423" cy="648072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College Principal returns application for promotion to Candidate who may respond to the Head of School and College Principal commentaries and then submits the application for promotion</a:t>
            </a:r>
            <a:endParaRPr lang="en-IE" sz="1100" dirty="0">
              <a:solidFill>
                <a:schemeClr val="bg1"/>
              </a:solidFill>
            </a:endParaRPr>
          </a:p>
        </p:txBody>
      </p:sp>
      <p:sp>
        <p:nvSpPr>
          <p:cNvPr id="37" name="Flowchart: Process 36"/>
          <p:cNvSpPr/>
          <p:nvPr/>
        </p:nvSpPr>
        <p:spPr>
          <a:xfrm>
            <a:off x="2627785" y="6021288"/>
            <a:ext cx="3816424" cy="432048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Candidate submits application to HR via </a:t>
            </a:r>
            <a:r>
              <a:rPr lang="en-IE" sz="1100" dirty="0" err="1" smtClean="0">
                <a:solidFill>
                  <a:schemeClr val="bg1"/>
                </a:solidFill>
              </a:rPr>
              <a:t>Infohub</a:t>
            </a:r>
            <a:r>
              <a:rPr lang="en-IE" sz="1100" dirty="0" smtClean="0">
                <a:solidFill>
                  <a:schemeClr val="bg1"/>
                </a:solidFill>
              </a:rPr>
              <a:t> system</a:t>
            </a:r>
            <a:endParaRPr lang="en-IE" sz="1100" dirty="0">
              <a:solidFill>
                <a:schemeClr val="bg1"/>
              </a:solidFill>
            </a:endParaRPr>
          </a:p>
        </p:txBody>
      </p:sp>
      <p:cxnSp>
        <p:nvCxnSpPr>
          <p:cNvPr id="62" name="Straight Arrow Connector 61"/>
          <p:cNvCxnSpPr>
            <a:endCxn id="151" idx="0"/>
          </p:cNvCxnSpPr>
          <p:nvPr/>
        </p:nvCxnSpPr>
        <p:spPr>
          <a:xfrm>
            <a:off x="4535996" y="1988840"/>
            <a:ext cx="0" cy="648072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572000" y="3356992"/>
            <a:ext cx="1" cy="432048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572000" y="4581128"/>
            <a:ext cx="0" cy="432048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572000" y="5589240"/>
            <a:ext cx="0" cy="432048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572000" y="6309320"/>
            <a:ext cx="0" cy="54868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4572000" y="1268760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4211960" y="1196752"/>
            <a:ext cx="33534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800" b="1" dirty="0" smtClean="0"/>
              <a:t>YES</a:t>
            </a:r>
            <a:endParaRPr lang="en-IE" b="1" dirty="0"/>
          </a:p>
        </p:txBody>
      </p:sp>
      <p:sp>
        <p:nvSpPr>
          <p:cNvPr id="92" name="Rectangle 91"/>
          <p:cNvSpPr/>
          <p:nvPr/>
        </p:nvSpPr>
        <p:spPr>
          <a:xfrm>
            <a:off x="5652120" y="1268760"/>
            <a:ext cx="43204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800" b="1" dirty="0" smtClean="0"/>
              <a:t>No </a:t>
            </a:r>
            <a:endParaRPr lang="en-IE" b="1" dirty="0"/>
          </a:p>
        </p:txBody>
      </p:sp>
    </p:spTree>
    <p:extLst>
      <p:ext uri="{BB962C8B-B14F-4D97-AF65-F5344CB8AC3E}">
        <p14:creationId xmlns="" xmlns:p14="http://schemas.microsoft.com/office/powerpoint/2010/main" val="405044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2483768" y="548680"/>
            <a:ext cx="4464495" cy="576064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The FPC reviews applications for promotion at a monthly meeting and establishes if a prima facie case for promotion exists and approves External Assessors</a:t>
            </a:r>
            <a:endParaRPr lang="en-IE" sz="1100" dirty="0">
              <a:solidFill>
                <a:schemeClr val="bg1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483768" y="1412776"/>
            <a:ext cx="4464495" cy="506326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If a prima facie case is established the application for promotion will be forwarded to the approved External Assessors for review </a:t>
            </a:r>
            <a:endParaRPr lang="en-IE" sz="1100" dirty="0">
              <a:solidFill>
                <a:schemeClr val="bg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2483768" y="2204864"/>
            <a:ext cx="4464495" cy="648072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The Faculty Promotions Committee reviews applications for promotion and External Assessor reports at a subsequent monthly meeting and a recommendation is made</a:t>
            </a:r>
            <a:endParaRPr lang="en-IE" sz="1100" dirty="0">
              <a:solidFill>
                <a:schemeClr val="bg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2483768" y="4941168"/>
            <a:ext cx="4464495" cy="460470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The President approves the recommendations of the FPC</a:t>
            </a:r>
            <a:endParaRPr lang="en-IE" sz="1100" dirty="0">
              <a:solidFill>
                <a:schemeClr val="bg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2483769" y="5877272"/>
            <a:ext cx="4464496" cy="589333"/>
          </a:xfrm>
          <a:prstGeom prst="flowChartProcess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tx1"/>
                </a:solidFill>
              </a:rPr>
              <a:t>Candidates will be sent a formal letter confirming promotion</a:t>
            </a:r>
            <a:endParaRPr lang="en-IE" sz="1100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7236296" y="404664"/>
            <a:ext cx="1800200" cy="1152128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If a prima facie case is not established the Candidate and Head of School identify areas for development and put a development plan in place</a:t>
            </a:r>
            <a:endParaRPr lang="en-IE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>
            <a:stCxn id="8" idx="2"/>
          </p:cNvCxnSpPr>
          <p:nvPr/>
        </p:nvCxnSpPr>
        <p:spPr>
          <a:xfrm>
            <a:off x="4716016" y="5401638"/>
            <a:ext cx="0" cy="475634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2"/>
          </p:cNvCxnSpPr>
          <p:nvPr/>
        </p:nvCxnSpPr>
        <p:spPr>
          <a:xfrm>
            <a:off x="4716016" y="2852936"/>
            <a:ext cx="0" cy="349052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716016" y="1844824"/>
            <a:ext cx="0" cy="36004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6" idx="0"/>
          </p:cNvCxnSpPr>
          <p:nvPr/>
        </p:nvCxnSpPr>
        <p:spPr>
          <a:xfrm>
            <a:off x="4716016" y="980728"/>
            <a:ext cx="0" cy="432048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16016" y="3861048"/>
            <a:ext cx="0" cy="288032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rocess 15"/>
          <p:cNvSpPr/>
          <p:nvPr/>
        </p:nvSpPr>
        <p:spPr>
          <a:xfrm>
            <a:off x="395536" y="2132856"/>
            <a:ext cx="1872208" cy="576064"/>
          </a:xfrm>
          <a:prstGeom prst="flowChartProcess">
            <a:avLst/>
          </a:prstGeom>
          <a:solidFill>
            <a:srgbClr val="FFFFCC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dirty="0" smtClean="0">
                <a:solidFill>
                  <a:schemeClr val="tx1"/>
                </a:solidFill>
              </a:rPr>
              <a:t>3: Assessment Process</a:t>
            </a:r>
          </a:p>
        </p:txBody>
      </p:sp>
      <p:sp>
        <p:nvSpPr>
          <p:cNvPr id="17" name="Flowchart: Process 16"/>
          <p:cNvSpPr/>
          <p:nvPr/>
        </p:nvSpPr>
        <p:spPr>
          <a:xfrm>
            <a:off x="395536" y="5877272"/>
            <a:ext cx="1872210" cy="318541"/>
          </a:xfrm>
          <a:prstGeom prst="flowChartProcess">
            <a:avLst/>
          </a:prstGeom>
          <a:solidFill>
            <a:srgbClr val="FFFFCC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dirty="0" smtClean="0">
                <a:solidFill>
                  <a:schemeClr val="tx1"/>
                </a:solidFill>
              </a:rPr>
              <a:t>4: Post Assessment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287016" y="5661248"/>
            <a:ext cx="8856984" cy="31359"/>
          </a:xfrm>
          <a:prstGeom prst="line">
            <a:avLst/>
          </a:prstGeom>
          <a:ln w="952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Process 25"/>
          <p:cNvSpPr/>
          <p:nvPr/>
        </p:nvSpPr>
        <p:spPr>
          <a:xfrm>
            <a:off x="2483768" y="3212976"/>
            <a:ext cx="4464495" cy="648072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The Faculty Promotions Committee agrees feedback on the application for promotion at the meeting following the recommendation</a:t>
            </a:r>
            <a:endParaRPr lang="en-IE" sz="1100" dirty="0">
              <a:solidFill>
                <a:schemeClr val="bg1"/>
              </a:solidFill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2483768" y="4149080"/>
            <a:ext cx="4464495" cy="504056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The application, recommendation and feedback is forwarded to the President</a:t>
            </a:r>
            <a:endParaRPr lang="en-IE" sz="1100" dirty="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716016" y="4653136"/>
            <a:ext cx="0" cy="288032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716016" y="0"/>
            <a:ext cx="0" cy="548680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5" idx="3"/>
          </p:cNvCxnSpPr>
          <p:nvPr/>
        </p:nvCxnSpPr>
        <p:spPr>
          <a:xfrm>
            <a:off x="6948263" y="836712"/>
            <a:ext cx="2880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Process 42"/>
          <p:cNvSpPr/>
          <p:nvPr/>
        </p:nvSpPr>
        <p:spPr>
          <a:xfrm>
            <a:off x="7236296" y="4437112"/>
            <a:ext cx="1907704" cy="1080120"/>
          </a:xfrm>
          <a:prstGeom prst="flowChartProcess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 smtClean="0">
                <a:solidFill>
                  <a:schemeClr val="bg1"/>
                </a:solidFill>
              </a:rPr>
              <a:t>If a Candidate is not promoted the Candidate and Head of School identify areas for development and put a development plan in place</a:t>
            </a:r>
            <a:endParaRPr lang="en-IE" sz="1100" dirty="0">
              <a:solidFill>
                <a:schemeClr val="bg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948264" y="5157192"/>
            <a:ext cx="2880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320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of School Workshop</dc:title>
  <dc:creator>Aisling Croke</dc:creator>
  <cp:lastModifiedBy>Aisling Croke</cp:lastModifiedBy>
  <cp:revision>73</cp:revision>
  <cp:lastPrinted>2016-06-08T12:27:19Z</cp:lastPrinted>
  <dcterms:created xsi:type="dcterms:W3CDTF">2016-06-08T07:19:26Z</dcterms:created>
  <dcterms:modified xsi:type="dcterms:W3CDTF">2017-01-04T09:56:36Z</dcterms:modified>
</cp:coreProperties>
</file>